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Arial Black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jYwHAqcDwisFwjlyfXu6KzoaJ8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ArialBlack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adilet.zan.kz/rus/docs/V2200031180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0" Type="http://schemas.openxmlformats.org/officeDocument/2006/relationships/image" Target="../media/image6.png"/><Relationship Id="rId9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CF5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990600" y="4152900"/>
            <a:ext cx="16575256" cy="4548642"/>
            <a:chOff x="2435943" y="4257843"/>
            <a:chExt cx="13416115" cy="3681699"/>
          </a:xfrm>
        </p:grpSpPr>
        <p:sp>
          <p:nvSpPr>
            <p:cNvPr id="85" name="Google Shape;85;p1"/>
            <p:cNvSpPr/>
            <p:nvPr/>
          </p:nvSpPr>
          <p:spPr>
            <a:xfrm>
              <a:off x="5863379" y="4816883"/>
              <a:ext cx="3124583" cy="3122658"/>
            </a:xfrm>
            <a:custGeom>
              <a:rect b="b" l="l" r="r" t="t"/>
              <a:pathLst>
                <a:path extrusionOk="0" h="3737782" w="3740085">
                  <a:moveTo>
                    <a:pt x="3615624" y="3737782"/>
                  </a:moveTo>
                  <a:lnTo>
                    <a:pt x="124460" y="3737782"/>
                  </a:lnTo>
                  <a:cubicBezTo>
                    <a:pt x="55880" y="3737782"/>
                    <a:pt x="0" y="3681902"/>
                    <a:pt x="0" y="36133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15624" y="0"/>
                  </a:lnTo>
                  <a:cubicBezTo>
                    <a:pt x="3684204" y="0"/>
                    <a:pt x="3740085" y="55880"/>
                    <a:pt x="3740085" y="124460"/>
                  </a:cubicBezTo>
                  <a:lnTo>
                    <a:pt x="3740085" y="3613322"/>
                  </a:lnTo>
                  <a:cubicBezTo>
                    <a:pt x="3740085" y="3681902"/>
                    <a:pt x="3684204" y="3737782"/>
                    <a:pt x="3615624" y="3737782"/>
                  </a:cubicBezTo>
                  <a:close/>
                </a:path>
              </a:pathLst>
            </a:custGeom>
            <a:solidFill>
              <a:srgbClr val="22A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2727475" y="4816883"/>
              <a:ext cx="3124583" cy="3122658"/>
            </a:xfrm>
            <a:custGeom>
              <a:rect b="b" l="l" r="r" t="t"/>
              <a:pathLst>
                <a:path extrusionOk="0" h="3737782" w="3740085">
                  <a:moveTo>
                    <a:pt x="3615624" y="3737782"/>
                  </a:moveTo>
                  <a:lnTo>
                    <a:pt x="124460" y="3737782"/>
                  </a:lnTo>
                  <a:cubicBezTo>
                    <a:pt x="55880" y="3737782"/>
                    <a:pt x="0" y="3681902"/>
                    <a:pt x="0" y="36133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15624" y="0"/>
                  </a:lnTo>
                  <a:cubicBezTo>
                    <a:pt x="3684204" y="0"/>
                    <a:pt x="3740085" y="55880"/>
                    <a:pt x="3740085" y="124460"/>
                  </a:cubicBezTo>
                  <a:lnTo>
                    <a:pt x="3740085" y="3613322"/>
                  </a:lnTo>
                  <a:cubicBezTo>
                    <a:pt x="3740085" y="3681902"/>
                    <a:pt x="3684204" y="3737782"/>
                    <a:pt x="3615624" y="3737782"/>
                  </a:cubicBezTo>
                  <a:close/>
                </a:path>
              </a:pathLst>
            </a:custGeom>
            <a:solidFill>
              <a:srgbClr val="FF4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6259865" y="4257843"/>
              <a:ext cx="2944923" cy="3681699"/>
            </a:xfrm>
            <a:custGeom>
              <a:rect b="b" l="l" r="r" t="t"/>
              <a:pathLst>
                <a:path extrusionOk="0" h="3681699" w="2944923">
                  <a:moveTo>
                    <a:pt x="0" y="0"/>
                  </a:moveTo>
                  <a:lnTo>
                    <a:pt x="2944924" y="0"/>
                  </a:lnTo>
                  <a:lnTo>
                    <a:pt x="2944924" y="3681698"/>
                  </a:lnTo>
                  <a:lnTo>
                    <a:pt x="0" y="36816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63543" l="0" r="0" t="0"/>
              </a:stretch>
            </a:blipFill>
            <a:ln>
              <a:noFill/>
            </a:ln>
          </p:spPr>
        </p:sp>
        <p:sp>
          <p:nvSpPr>
            <p:cNvPr id="88" name="Google Shape;88;p1"/>
            <p:cNvSpPr/>
            <p:nvPr/>
          </p:nvSpPr>
          <p:spPr>
            <a:xfrm>
              <a:off x="2435943" y="4816883"/>
              <a:ext cx="3124583" cy="3122658"/>
            </a:xfrm>
            <a:custGeom>
              <a:rect b="b" l="l" r="r" t="t"/>
              <a:pathLst>
                <a:path extrusionOk="0" h="3737782" w="3740085">
                  <a:moveTo>
                    <a:pt x="3615624" y="3737782"/>
                  </a:moveTo>
                  <a:lnTo>
                    <a:pt x="124460" y="3737782"/>
                  </a:lnTo>
                  <a:cubicBezTo>
                    <a:pt x="55880" y="3737782"/>
                    <a:pt x="0" y="3681902"/>
                    <a:pt x="0" y="36133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15624" y="0"/>
                  </a:lnTo>
                  <a:cubicBezTo>
                    <a:pt x="3684204" y="0"/>
                    <a:pt x="3740085" y="55880"/>
                    <a:pt x="3740085" y="124460"/>
                  </a:cubicBezTo>
                  <a:lnTo>
                    <a:pt x="3740085" y="3613322"/>
                  </a:lnTo>
                  <a:cubicBezTo>
                    <a:pt x="3740085" y="3681902"/>
                    <a:pt x="3684204" y="3737782"/>
                    <a:pt x="3615624" y="3737782"/>
                  </a:cubicBezTo>
                  <a:close/>
                </a:path>
              </a:pathLst>
            </a:custGeom>
            <a:solidFill>
              <a:srgbClr val="2B74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9300039" y="4816883"/>
              <a:ext cx="3124583" cy="3122658"/>
            </a:xfrm>
            <a:custGeom>
              <a:rect b="b" l="l" r="r" t="t"/>
              <a:pathLst>
                <a:path extrusionOk="0" h="3737782" w="3740085">
                  <a:moveTo>
                    <a:pt x="3615624" y="3737782"/>
                  </a:moveTo>
                  <a:lnTo>
                    <a:pt x="124460" y="3737782"/>
                  </a:lnTo>
                  <a:cubicBezTo>
                    <a:pt x="55880" y="3737782"/>
                    <a:pt x="0" y="3681902"/>
                    <a:pt x="0" y="36133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15624" y="0"/>
                  </a:lnTo>
                  <a:cubicBezTo>
                    <a:pt x="3684204" y="0"/>
                    <a:pt x="3740085" y="55880"/>
                    <a:pt x="3740085" y="124460"/>
                  </a:cubicBezTo>
                  <a:lnTo>
                    <a:pt x="3740085" y="3613322"/>
                  </a:lnTo>
                  <a:cubicBezTo>
                    <a:pt x="3740085" y="3681902"/>
                    <a:pt x="3684204" y="3737782"/>
                    <a:pt x="3615624" y="373778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13130652" y="4442915"/>
              <a:ext cx="2318229" cy="3496626"/>
            </a:xfrm>
            <a:custGeom>
              <a:rect b="b" l="l" r="r" t="t"/>
              <a:pathLst>
                <a:path extrusionOk="0" h="3496626" w="2318229">
                  <a:moveTo>
                    <a:pt x="0" y="0"/>
                  </a:moveTo>
                  <a:lnTo>
                    <a:pt x="2318228" y="0"/>
                  </a:lnTo>
                  <a:lnTo>
                    <a:pt x="2318228" y="3496626"/>
                  </a:lnTo>
                  <a:lnTo>
                    <a:pt x="0" y="34966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18345" l="0" r="0" t="0"/>
              </a:stretch>
            </a:blipFill>
            <a:ln>
              <a:noFill/>
            </a:ln>
          </p:spPr>
        </p:sp>
        <p:sp>
          <p:nvSpPr>
            <p:cNvPr id="91" name="Google Shape;91;p1"/>
            <p:cNvSpPr/>
            <p:nvPr/>
          </p:nvSpPr>
          <p:spPr>
            <a:xfrm>
              <a:off x="9910159" y="4431303"/>
              <a:ext cx="1713571" cy="3508238"/>
            </a:xfrm>
            <a:custGeom>
              <a:rect b="b" l="l" r="r" t="t"/>
              <a:pathLst>
                <a:path extrusionOk="0" h="3508238" w="1713571">
                  <a:moveTo>
                    <a:pt x="0" y="0"/>
                  </a:moveTo>
                  <a:lnTo>
                    <a:pt x="1713571" y="0"/>
                  </a:lnTo>
                  <a:lnTo>
                    <a:pt x="1713571" y="3508238"/>
                  </a:lnTo>
                  <a:lnTo>
                    <a:pt x="0" y="35082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61830" l="0" r="0" t="0"/>
              </a:stretch>
            </a:blipFill>
            <a:ln>
              <a:noFill/>
            </a:ln>
          </p:spPr>
        </p:sp>
        <p:sp>
          <p:nvSpPr>
            <p:cNvPr id="92" name="Google Shape;92;p1"/>
            <p:cNvSpPr/>
            <p:nvPr/>
          </p:nvSpPr>
          <p:spPr>
            <a:xfrm>
              <a:off x="2856888" y="4431303"/>
              <a:ext cx="2405253" cy="3508238"/>
            </a:xfrm>
            <a:custGeom>
              <a:rect b="b" l="l" r="r" t="t"/>
              <a:pathLst>
                <a:path extrusionOk="0" h="3508238" w="2405253">
                  <a:moveTo>
                    <a:pt x="0" y="0"/>
                  </a:moveTo>
                  <a:lnTo>
                    <a:pt x="2405253" y="0"/>
                  </a:lnTo>
                  <a:lnTo>
                    <a:pt x="2405253" y="3508238"/>
                  </a:lnTo>
                  <a:lnTo>
                    <a:pt x="0" y="35082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109340" l="-33237" r="0" t="0"/>
              </a:stretch>
            </a:blipFill>
            <a:ln>
              <a:noFill/>
            </a:ln>
          </p:spPr>
        </p:sp>
      </p:grpSp>
      <p:sp>
        <p:nvSpPr>
          <p:cNvPr id="93" name="Google Shape;93;p1"/>
          <p:cNvSpPr/>
          <p:nvPr/>
        </p:nvSpPr>
        <p:spPr>
          <a:xfrm>
            <a:off x="2743200" y="1222237"/>
            <a:ext cx="118110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ТРЕНИНГ ДЛЯ РОДИТЕЛЕЙ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«РОЛЬ СЕМЬИ В БОРЬБЕ С БУЛЛИНГОМ»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CF5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0"/>
          <p:cNvGrpSpPr/>
          <p:nvPr/>
        </p:nvGrpSpPr>
        <p:grpSpPr>
          <a:xfrm>
            <a:off x="7381999" y="5668628"/>
            <a:ext cx="6154576" cy="4131311"/>
            <a:chOff x="199311" y="23943"/>
            <a:chExt cx="6154576" cy="4131311"/>
          </a:xfrm>
        </p:grpSpPr>
        <p:sp>
          <p:nvSpPr>
            <p:cNvPr id="200" name="Google Shape;200;p10"/>
            <p:cNvSpPr/>
            <p:nvPr/>
          </p:nvSpPr>
          <p:spPr>
            <a:xfrm rot="5400000">
              <a:off x="485419" y="1221033"/>
              <a:ext cx="1079898" cy="1229426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D4DFC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199311" y="23943"/>
              <a:ext cx="1817913" cy="1272480"/>
            </a:xfrm>
            <a:prstGeom prst="roundRect">
              <a:avLst>
                <a:gd fmla="val 16670" name="adj"/>
              </a:avLst>
            </a:prstGeom>
            <a:solidFill>
              <a:srgbClr val="71884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0"/>
            <p:cNvSpPr txBox="1"/>
            <p:nvPr/>
          </p:nvSpPr>
          <p:spPr>
            <a:xfrm>
              <a:off x="261440" y="86072"/>
              <a:ext cx="1693655" cy="1148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1925" lIns="201925" spcFirstLastPara="1" rIns="201925" wrap="square" tIns="201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 sz="5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2017224" y="145303"/>
              <a:ext cx="1322176" cy="1028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0"/>
            <p:cNvSpPr txBox="1"/>
            <p:nvPr/>
          </p:nvSpPr>
          <p:spPr>
            <a:xfrm>
              <a:off x="2017224" y="145303"/>
              <a:ext cx="1322176" cy="1028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-1079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0"/>
            <p:cNvSpPr/>
            <p:nvPr/>
          </p:nvSpPr>
          <p:spPr>
            <a:xfrm rot="5400000">
              <a:off x="1992662" y="2650448"/>
              <a:ext cx="1079898" cy="1229426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CFDBB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1706554" y="1453359"/>
              <a:ext cx="1817913" cy="1272480"/>
            </a:xfrm>
            <a:prstGeom prst="roundRect">
              <a:avLst>
                <a:gd fmla="val 16670" name="adj"/>
              </a:avLst>
            </a:prstGeom>
            <a:solidFill>
              <a:srgbClr val="B0C6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0"/>
            <p:cNvSpPr txBox="1"/>
            <p:nvPr/>
          </p:nvSpPr>
          <p:spPr>
            <a:xfrm>
              <a:off x="1768683" y="1515488"/>
              <a:ext cx="1693655" cy="1148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1925" lIns="201925" spcFirstLastPara="1" rIns="201925" wrap="square" tIns="201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05</a:t>
              </a:r>
              <a:endParaRPr sz="5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3524468" y="1574719"/>
              <a:ext cx="1322176" cy="1028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0"/>
            <p:cNvSpPr txBox="1"/>
            <p:nvPr/>
          </p:nvSpPr>
          <p:spPr>
            <a:xfrm>
              <a:off x="3524468" y="1574719"/>
              <a:ext cx="1322176" cy="1028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-1079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3213798" y="2882774"/>
              <a:ext cx="1817913" cy="1272480"/>
            </a:xfrm>
            <a:prstGeom prst="roundRect">
              <a:avLst>
                <a:gd fmla="val 16670" name="adj"/>
              </a:avLst>
            </a:prstGeom>
            <a:solidFill>
              <a:srgbClr val="B0C6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0"/>
            <p:cNvSpPr txBox="1"/>
            <p:nvPr/>
          </p:nvSpPr>
          <p:spPr>
            <a:xfrm>
              <a:off x="3275927" y="2944903"/>
              <a:ext cx="1693655" cy="1148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1925" lIns="201925" spcFirstLastPara="1" rIns="201925" wrap="square" tIns="201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06</a:t>
              </a:r>
              <a:endParaRPr sz="5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5031711" y="3004134"/>
              <a:ext cx="1322176" cy="1028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0"/>
            <p:cNvSpPr txBox="1"/>
            <p:nvPr/>
          </p:nvSpPr>
          <p:spPr>
            <a:xfrm>
              <a:off x="5031711" y="3004134"/>
              <a:ext cx="1322176" cy="1028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-1079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0"/>
          <p:cNvGrpSpPr/>
          <p:nvPr/>
        </p:nvGrpSpPr>
        <p:grpSpPr>
          <a:xfrm>
            <a:off x="3399711" y="879062"/>
            <a:ext cx="6154576" cy="4131311"/>
            <a:chOff x="199311" y="23943"/>
            <a:chExt cx="6154576" cy="4131311"/>
          </a:xfrm>
        </p:grpSpPr>
        <p:sp>
          <p:nvSpPr>
            <p:cNvPr id="215" name="Google Shape;215;p10"/>
            <p:cNvSpPr/>
            <p:nvPr/>
          </p:nvSpPr>
          <p:spPr>
            <a:xfrm rot="5400000">
              <a:off x="485419" y="1221033"/>
              <a:ext cx="1079898" cy="1229426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D4DFC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199311" y="23943"/>
              <a:ext cx="1817913" cy="1272480"/>
            </a:xfrm>
            <a:prstGeom prst="roundRect">
              <a:avLst>
                <a:gd fmla="val 16670" name="adj"/>
              </a:avLst>
            </a:prstGeom>
            <a:solidFill>
              <a:schemeClr val="accent3">
                <a:alpha val="89803"/>
              </a:scheme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0"/>
            <p:cNvSpPr txBox="1"/>
            <p:nvPr/>
          </p:nvSpPr>
          <p:spPr>
            <a:xfrm>
              <a:off x="261440" y="86072"/>
              <a:ext cx="1693655" cy="1148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1925" lIns="201925" spcFirstLastPara="1" rIns="201925" wrap="square" tIns="201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5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2017224" y="145303"/>
              <a:ext cx="1322176" cy="1028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0"/>
            <p:cNvSpPr txBox="1"/>
            <p:nvPr/>
          </p:nvSpPr>
          <p:spPr>
            <a:xfrm>
              <a:off x="2017224" y="145303"/>
              <a:ext cx="1322176" cy="1028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-1079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 rot="5400000">
              <a:off x="1992662" y="2650448"/>
              <a:ext cx="1079898" cy="1229426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EDF1E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1706554" y="1453359"/>
              <a:ext cx="1817913" cy="1272480"/>
            </a:xfrm>
            <a:prstGeom prst="roundRect">
              <a:avLst>
                <a:gd fmla="val 16670" name="adj"/>
              </a:avLst>
            </a:prstGeom>
            <a:solidFill>
              <a:schemeClr val="accent3">
                <a:alpha val="69803"/>
              </a:scheme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0"/>
            <p:cNvSpPr txBox="1"/>
            <p:nvPr/>
          </p:nvSpPr>
          <p:spPr>
            <a:xfrm>
              <a:off x="1768683" y="1515488"/>
              <a:ext cx="1693655" cy="1148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1925" lIns="201925" spcFirstLastPara="1" rIns="201925" wrap="square" tIns="201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sz="5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3524468" y="1574719"/>
              <a:ext cx="1322176" cy="1028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0"/>
            <p:cNvSpPr txBox="1"/>
            <p:nvPr/>
          </p:nvSpPr>
          <p:spPr>
            <a:xfrm>
              <a:off x="3524468" y="1574719"/>
              <a:ext cx="1322176" cy="1028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-1079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3213798" y="2882774"/>
              <a:ext cx="1817913" cy="1272480"/>
            </a:xfrm>
            <a:prstGeom prst="roundRect">
              <a:avLst>
                <a:gd fmla="val 16670" name="adj"/>
              </a:avLst>
            </a:prstGeom>
            <a:solidFill>
              <a:schemeClr val="accent3">
                <a:alpha val="49803"/>
              </a:scheme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0"/>
            <p:cNvSpPr txBox="1"/>
            <p:nvPr/>
          </p:nvSpPr>
          <p:spPr>
            <a:xfrm>
              <a:off x="3275927" y="2944903"/>
              <a:ext cx="1693655" cy="1148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1925" lIns="201925" spcFirstLastPara="1" rIns="201925" wrap="square" tIns="201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sz="5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5031711" y="3004134"/>
              <a:ext cx="1322176" cy="1028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0"/>
            <p:cNvSpPr txBox="1"/>
            <p:nvPr/>
          </p:nvSpPr>
          <p:spPr>
            <a:xfrm>
              <a:off x="5031711" y="3004134"/>
              <a:ext cx="1322176" cy="1028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-1079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p10"/>
          <p:cNvSpPr/>
          <p:nvPr/>
        </p:nvSpPr>
        <p:spPr>
          <a:xfrm>
            <a:off x="7162800" y="2486859"/>
            <a:ext cx="513113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РАЗВИТИЕ ЭМПАТИИ И УВАЖЕНИЯ</a:t>
            </a:r>
            <a:endParaRPr sz="20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8648452" y="3927943"/>
            <a:ext cx="519200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МОДЕЛИРОВАНИЕ ПОВЕДЕНИЯ В КОНФЛИКТЕ</a:t>
            </a:r>
            <a:endParaRPr sz="20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9339454" y="5799147"/>
            <a:ext cx="59089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ВЛИЯНИЕ НА САМООЦЕНКУ И УВЕРЕННОСТЬ</a:t>
            </a:r>
            <a:endParaRPr sz="20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11049000" y="7193297"/>
            <a:ext cx="58674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ВОВЛЕЧЕННОСТЬ РОДИТЕЛЕЙ В ШКОЛЬНУЮ ЖИЗНЬ</a:t>
            </a:r>
            <a:endParaRPr sz="20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12496800" y="8724900"/>
            <a:ext cx="51054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СОЗДАНИЕ ЦЕННОСТНОЙ СИСТЕМЫ</a:t>
            </a:r>
            <a:endParaRPr sz="20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5590469" y="983494"/>
            <a:ext cx="58674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ФОРМИРОВАНИЕ БАЗОВОГО ЧУВСТВА БЕЗОПАСНОСТИ</a:t>
            </a:r>
            <a:endParaRPr sz="20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0" y="4825134"/>
            <a:ext cx="7533009" cy="5423766"/>
          </a:xfrm>
          <a:custGeom>
            <a:rect b="b" l="l" r="r" t="t"/>
            <a:pathLst>
              <a:path extrusionOk="0" h="5423766" w="7533009">
                <a:moveTo>
                  <a:pt x="0" y="0"/>
                </a:moveTo>
                <a:lnTo>
                  <a:pt x="7533009" y="0"/>
                </a:lnTo>
                <a:lnTo>
                  <a:pt x="7533009" y="5423766"/>
                </a:lnTo>
                <a:lnTo>
                  <a:pt x="0" y="5423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CF5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/>
          <p:nvPr/>
        </p:nvSpPr>
        <p:spPr>
          <a:xfrm flipH="1">
            <a:off x="0" y="0"/>
            <a:ext cx="11287683" cy="10287001"/>
          </a:xfrm>
          <a:prstGeom prst="teardrop">
            <a:avLst>
              <a:gd fmla="val 100000" name="adj"/>
            </a:avLst>
          </a:prstGeom>
          <a:solidFill>
            <a:srgbClr val="D6E3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9775214" y="1866900"/>
            <a:ext cx="793428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76923C"/>
                </a:solidFill>
                <a:latin typeface="Arial Black"/>
                <a:ea typeface="Arial Black"/>
                <a:cs typeface="Arial Black"/>
                <a:sym typeface="Arial Black"/>
              </a:rPr>
              <a:t>ПРОФИЛАКТИКА</a:t>
            </a:r>
            <a:r>
              <a:rPr b="1" lang="ru-RU" sz="60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БУЛЛИНГА СО СТОРОНЫ СЕМЬИ 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11537302" y="4076700"/>
            <a:ext cx="5607698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ОТКРЫТОЕ ОБЩЕНИЕ 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ВОСПИТАНИЕ ЭМПАТИИ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ЛИЧНЫЙ ПРИМЕР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РАЗВИТИЕ УВЕРЕННОСТИ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СЕБЕ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ОБСУЖДЕНИЕ КИБЕРБУЛЛИНГА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1"/>
          <p:cNvSpPr/>
          <p:nvPr/>
        </p:nvSpPr>
        <p:spPr>
          <a:xfrm>
            <a:off x="1543267" y="3176722"/>
            <a:ext cx="3465961" cy="3463826"/>
          </a:xfrm>
          <a:custGeom>
            <a:rect b="b" l="l" r="r" t="t"/>
            <a:pathLst>
              <a:path extrusionOk="0" h="3737782" w="3740085">
                <a:moveTo>
                  <a:pt x="3615624" y="3737782"/>
                </a:moveTo>
                <a:lnTo>
                  <a:pt x="124460" y="3737782"/>
                </a:lnTo>
                <a:cubicBezTo>
                  <a:pt x="55880" y="3737782"/>
                  <a:pt x="0" y="3681902"/>
                  <a:pt x="0" y="361332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615624" y="0"/>
                </a:lnTo>
                <a:cubicBezTo>
                  <a:pt x="3684204" y="0"/>
                  <a:pt x="3740085" y="55880"/>
                  <a:pt x="3740085" y="124460"/>
                </a:cubicBezTo>
                <a:lnTo>
                  <a:pt x="3740085" y="3613322"/>
                </a:lnTo>
                <a:cubicBezTo>
                  <a:pt x="3740085" y="3681902"/>
                  <a:pt x="3684204" y="3737782"/>
                  <a:pt x="3615624" y="3737782"/>
                </a:cubicBezTo>
                <a:close/>
              </a:path>
            </a:pathLst>
          </a:custGeom>
          <a:solidFill>
            <a:srgbClr val="2B7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1"/>
          <p:cNvSpPr/>
          <p:nvPr/>
        </p:nvSpPr>
        <p:spPr>
          <a:xfrm>
            <a:off x="5905988" y="3176722"/>
            <a:ext cx="3465961" cy="3463826"/>
          </a:xfrm>
          <a:custGeom>
            <a:rect b="b" l="l" r="r" t="t"/>
            <a:pathLst>
              <a:path extrusionOk="0" h="3737782" w="3740085">
                <a:moveTo>
                  <a:pt x="3615624" y="3737782"/>
                </a:moveTo>
                <a:lnTo>
                  <a:pt x="124460" y="3737782"/>
                </a:lnTo>
                <a:cubicBezTo>
                  <a:pt x="55880" y="3737782"/>
                  <a:pt x="0" y="3681902"/>
                  <a:pt x="0" y="361332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615624" y="0"/>
                </a:lnTo>
                <a:cubicBezTo>
                  <a:pt x="3684204" y="0"/>
                  <a:pt x="3740085" y="55880"/>
                  <a:pt x="3740085" y="124460"/>
                </a:cubicBezTo>
                <a:lnTo>
                  <a:pt x="3740085" y="3613322"/>
                </a:lnTo>
                <a:cubicBezTo>
                  <a:pt x="3740085" y="3681902"/>
                  <a:pt x="3684204" y="3737782"/>
                  <a:pt x="3615624" y="3737782"/>
                </a:cubicBezTo>
                <a:close/>
              </a:path>
            </a:pathLst>
          </a:custGeom>
          <a:solidFill>
            <a:srgbClr val="FF88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1"/>
          <p:cNvSpPr/>
          <p:nvPr/>
        </p:nvSpPr>
        <p:spPr>
          <a:xfrm>
            <a:off x="5502723" y="2083637"/>
            <a:ext cx="5784960" cy="4556912"/>
          </a:xfrm>
          <a:custGeom>
            <a:rect b="b" l="l" r="r" t="t"/>
            <a:pathLst>
              <a:path extrusionOk="0" h="3365513" w="4272489">
                <a:moveTo>
                  <a:pt x="0" y="0"/>
                </a:moveTo>
                <a:lnTo>
                  <a:pt x="4272489" y="0"/>
                </a:lnTo>
                <a:lnTo>
                  <a:pt x="4272489" y="3365513"/>
                </a:lnTo>
                <a:lnTo>
                  <a:pt x="0" y="3365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3683" l="0" r="0" t="0"/>
            </a:stretch>
          </a:blipFill>
          <a:ln>
            <a:noFill/>
          </a:ln>
        </p:spPr>
      </p:sp>
      <p:sp>
        <p:nvSpPr>
          <p:cNvPr id="246" name="Google Shape;246;p11"/>
          <p:cNvSpPr/>
          <p:nvPr/>
        </p:nvSpPr>
        <p:spPr>
          <a:xfrm>
            <a:off x="1000277" y="3086100"/>
            <a:ext cx="3905346" cy="3554448"/>
          </a:xfrm>
          <a:custGeom>
            <a:rect b="b" l="l" r="r" t="t"/>
            <a:pathLst>
              <a:path extrusionOk="0" h="3554448" w="3905346">
                <a:moveTo>
                  <a:pt x="0" y="0"/>
                </a:moveTo>
                <a:lnTo>
                  <a:pt x="3905346" y="0"/>
                </a:lnTo>
                <a:lnTo>
                  <a:pt x="3905346" y="3554448"/>
                </a:lnTo>
                <a:lnTo>
                  <a:pt x="0" y="3554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0034" l="0" r="-11693" t="0"/>
            </a:stretch>
          </a:blipFill>
          <a:ln>
            <a:noFill/>
          </a:ln>
        </p:spPr>
      </p:sp>
      <p:cxnSp>
        <p:nvCxnSpPr>
          <p:cNvPr id="247" name="Google Shape;247;p11"/>
          <p:cNvCxnSpPr/>
          <p:nvPr/>
        </p:nvCxnSpPr>
        <p:spPr>
          <a:xfrm>
            <a:off x="11734800" y="4686300"/>
            <a:ext cx="3962400" cy="0"/>
          </a:xfrm>
          <a:prstGeom prst="straightConnector1">
            <a:avLst/>
          </a:prstGeom>
          <a:noFill/>
          <a:ln cap="flat" cmpd="sng" w="762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p11"/>
          <p:cNvCxnSpPr/>
          <p:nvPr/>
        </p:nvCxnSpPr>
        <p:spPr>
          <a:xfrm>
            <a:off x="11734800" y="5600700"/>
            <a:ext cx="3962400" cy="0"/>
          </a:xfrm>
          <a:prstGeom prst="straightConnector1">
            <a:avLst/>
          </a:prstGeom>
          <a:noFill/>
          <a:ln cap="flat" cmpd="sng" w="762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9" name="Google Shape;249;p11"/>
          <p:cNvCxnSpPr/>
          <p:nvPr/>
        </p:nvCxnSpPr>
        <p:spPr>
          <a:xfrm>
            <a:off x="11734800" y="6438900"/>
            <a:ext cx="3962400" cy="0"/>
          </a:xfrm>
          <a:prstGeom prst="straightConnector1">
            <a:avLst/>
          </a:prstGeom>
          <a:noFill/>
          <a:ln cap="flat" cmpd="sng" w="762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" name="Google Shape;250;p11"/>
          <p:cNvCxnSpPr/>
          <p:nvPr/>
        </p:nvCxnSpPr>
        <p:spPr>
          <a:xfrm>
            <a:off x="11761158" y="7734300"/>
            <a:ext cx="3962400" cy="0"/>
          </a:xfrm>
          <a:prstGeom prst="straightConnector1">
            <a:avLst/>
          </a:prstGeom>
          <a:noFill/>
          <a:ln cap="flat" cmpd="sng" w="762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1" name="Google Shape;251;p11"/>
          <p:cNvSpPr/>
          <p:nvPr/>
        </p:nvSpPr>
        <p:spPr>
          <a:xfrm>
            <a:off x="4030675" y="5921303"/>
            <a:ext cx="2739290" cy="4329744"/>
          </a:xfrm>
          <a:custGeom>
            <a:rect b="b" l="l" r="r" t="t"/>
            <a:pathLst>
              <a:path extrusionOk="0" h="4672185" w="2955942">
                <a:moveTo>
                  <a:pt x="2831482" y="4672184"/>
                </a:moveTo>
                <a:lnTo>
                  <a:pt x="124460" y="4672184"/>
                </a:lnTo>
                <a:cubicBezTo>
                  <a:pt x="55880" y="4672184"/>
                  <a:pt x="0" y="4616304"/>
                  <a:pt x="0" y="454772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31482" y="0"/>
                </a:lnTo>
                <a:cubicBezTo>
                  <a:pt x="2900062" y="0"/>
                  <a:pt x="2955942" y="55880"/>
                  <a:pt x="2955942" y="124460"/>
                </a:cubicBezTo>
                <a:lnTo>
                  <a:pt x="2955942" y="4547724"/>
                </a:lnTo>
                <a:cubicBezTo>
                  <a:pt x="2955942" y="4616304"/>
                  <a:pt x="2900062" y="4672185"/>
                  <a:pt x="2831482" y="4672185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4011625" y="6325671"/>
            <a:ext cx="2758340" cy="3925375"/>
          </a:xfrm>
          <a:custGeom>
            <a:rect b="b" l="l" r="r" t="t"/>
            <a:pathLst>
              <a:path extrusionOk="0" h="3925375" w="2758340">
                <a:moveTo>
                  <a:pt x="0" y="0"/>
                </a:moveTo>
                <a:lnTo>
                  <a:pt x="2758340" y="0"/>
                </a:lnTo>
                <a:lnTo>
                  <a:pt x="2758340" y="3925375"/>
                </a:lnTo>
                <a:lnTo>
                  <a:pt x="0" y="3925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14707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CF5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/>
          <p:nvPr/>
        </p:nvSpPr>
        <p:spPr>
          <a:xfrm flipH="1">
            <a:off x="7000317" y="0"/>
            <a:ext cx="11287683" cy="10287001"/>
          </a:xfrm>
          <a:prstGeom prst="teardrop">
            <a:avLst>
              <a:gd fmla="val 100000" name="adj"/>
            </a:avLst>
          </a:prstGeom>
          <a:solidFill>
            <a:srgbClr val="D6E3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2"/>
          <p:cNvSpPr/>
          <p:nvPr/>
        </p:nvSpPr>
        <p:spPr>
          <a:xfrm>
            <a:off x="1371600" y="3848100"/>
            <a:ext cx="4336843" cy="6343787"/>
          </a:xfrm>
          <a:custGeom>
            <a:rect b="b" l="l" r="r" t="t"/>
            <a:pathLst>
              <a:path extrusionOk="0" h="6343787" w="4336843">
                <a:moveTo>
                  <a:pt x="0" y="0"/>
                </a:moveTo>
                <a:lnTo>
                  <a:pt x="4336843" y="0"/>
                </a:lnTo>
                <a:lnTo>
                  <a:pt x="4336843" y="6343787"/>
                </a:lnTo>
                <a:lnTo>
                  <a:pt x="0" y="6343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12"/>
          <p:cNvSpPr/>
          <p:nvPr/>
        </p:nvSpPr>
        <p:spPr>
          <a:xfrm>
            <a:off x="8492497" y="2019300"/>
            <a:ext cx="8001000" cy="643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4F6128"/>
                </a:solidFill>
                <a:latin typeface="Arial Black"/>
                <a:ea typeface="Arial Black"/>
                <a:cs typeface="Arial Black"/>
                <a:sym typeface="Arial Black"/>
              </a:rPr>
              <a:t>КЕЙC 1. «ЖЕРТВА МОЛЧАНИЯ»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Ситуация. Мальчик 10 лет подвергается насмешкам одноклассников из-за заикания. Он молчит дома, боится рассказать. Родители заняты работой, не замечают изменений. Мальчик стал замкнутым, потерял интерес к учебе.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Обсуждение с родителями.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можно было раньше заметить тревожные признаки?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Какие шаги может предпринять семья сейчас?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Какие слова поддержки важны для ребенка?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4F6128"/>
                </a:solidFill>
                <a:latin typeface="Arial Black"/>
                <a:ea typeface="Arial Black"/>
                <a:cs typeface="Arial Black"/>
                <a:sym typeface="Arial Black"/>
              </a:rPr>
              <a:t>КЕЙC 2. «АГРЕССОР В КЛАССЕ»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Ситуация. Девочка 12 лет регулярно унижает одноклассниц в чате и в классе. Учитель вызывает родителей. Родители отвечают: «Она у нас лидер, просто характер сильный».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Обсуждение с родителями.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Чем опасна позиция «она просто лидер»?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понять причины агрессии? (возможно, модель поведения в семье, неудовлетворенные потребности, желание внимания).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Какие шаги должна предпринять семья, чтобы помочь ребенку изменить поведение?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2"/>
          <p:cNvSpPr/>
          <p:nvPr/>
        </p:nvSpPr>
        <p:spPr>
          <a:xfrm>
            <a:off x="719540" y="1409700"/>
            <a:ext cx="630653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600">
                <a:solidFill>
                  <a:srgbClr val="76923C"/>
                </a:solidFill>
                <a:latin typeface="Arial Black"/>
                <a:ea typeface="Arial Black"/>
                <a:cs typeface="Arial Black"/>
                <a:sym typeface="Arial Black"/>
              </a:rPr>
              <a:t>КЕЙСЫ ДЛЯ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ОБСУЖДЕНИЯ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CF5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"/>
          <p:cNvSpPr/>
          <p:nvPr/>
        </p:nvSpPr>
        <p:spPr>
          <a:xfrm>
            <a:off x="3683483" y="333819"/>
            <a:ext cx="93875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76923C"/>
                </a:solidFill>
                <a:latin typeface="Arial Black"/>
                <a:ea typeface="Arial Black"/>
                <a:cs typeface="Arial Black"/>
                <a:sym typeface="Arial Black"/>
              </a:rPr>
              <a:t>ПРАКТИЧЕСКИЕ ЗАНЯТИЯ</a:t>
            </a:r>
            <a:endParaRPr sz="4800">
              <a:solidFill>
                <a:srgbClr val="76923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6" name="Google Shape;266;p13"/>
          <p:cNvSpPr/>
          <p:nvPr/>
        </p:nvSpPr>
        <p:spPr>
          <a:xfrm>
            <a:off x="432298" y="2697096"/>
            <a:ext cx="4026045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УПРАЖНЕНИЕ 1. «СЕМЕЙНОЕ ЗЕРКАЛО»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(15 МИН.)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3"/>
          <p:cNvSpPr/>
          <p:nvPr/>
        </p:nvSpPr>
        <p:spPr>
          <a:xfrm>
            <a:off x="12801600" y="3033189"/>
            <a:ext cx="434340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УПРАЖНЕНИЕ 2. «ФРАЗЫ ПОДДЕРЖКИ»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(15 МИН.)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3"/>
          <p:cNvSpPr/>
          <p:nvPr/>
        </p:nvSpPr>
        <p:spPr>
          <a:xfrm>
            <a:off x="9320609" y="5167150"/>
            <a:ext cx="2739290" cy="4329744"/>
          </a:xfrm>
          <a:custGeom>
            <a:rect b="b" l="l" r="r" t="t"/>
            <a:pathLst>
              <a:path extrusionOk="0" h="4672185" w="2955942">
                <a:moveTo>
                  <a:pt x="2831482" y="4672184"/>
                </a:moveTo>
                <a:lnTo>
                  <a:pt x="124460" y="4672184"/>
                </a:lnTo>
                <a:cubicBezTo>
                  <a:pt x="55880" y="4672184"/>
                  <a:pt x="0" y="4616304"/>
                  <a:pt x="0" y="454772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31482" y="0"/>
                </a:lnTo>
                <a:cubicBezTo>
                  <a:pt x="2900062" y="0"/>
                  <a:pt x="2955942" y="55880"/>
                  <a:pt x="2955942" y="124460"/>
                </a:cubicBezTo>
                <a:lnTo>
                  <a:pt x="2955942" y="4547724"/>
                </a:lnTo>
                <a:cubicBezTo>
                  <a:pt x="2955942" y="4616304"/>
                  <a:pt x="2900062" y="4672185"/>
                  <a:pt x="2831482" y="4672185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3"/>
          <p:cNvSpPr/>
          <p:nvPr/>
        </p:nvSpPr>
        <p:spPr>
          <a:xfrm>
            <a:off x="5127979" y="5167150"/>
            <a:ext cx="3843868" cy="1990280"/>
          </a:xfrm>
          <a:custGeom>
            <a:rect b="b" l="l" r="r" t="t"/>
            <a:pathLst>
              <a:path extrusionOk="0" h="2147692" w="4147881">
                <a:moveTo>
                  <a:pt x="4023421" y="2147692"/>
                </a:moveTo>
                <a:lnTo>
                  <a:pt x="124460" y="2147692"/>
                </a:lnTo>
                <a:cubicBezTo>
                  <a:pt x="55880" y="2147692"/>
                  <a:pt x="0" y="2091812"/>
                  <a:pt x="0" y="202323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023421" y="0"/>
                </a:lnTo>
                <a:cubicBezTo>
                  <a:pt x="4092001" y="0"/>
                  <a:pt x="4147881" y="55880"/>
                  <a:pt x="4147881" y="124460"/>
                </a:cubicBezTo>
                <a:lnTo>
                  <a:pt x="4147881" y="2023232"/>
                </a:lnTo>
                <a:cubicBezTo>
                  <a:pt x="4147881" y="2091812"/>
                  <a:pt x="4092001" y="2147692"/>
                  <a:pt x="4023421" y="2147692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3"/>
          <p:cNvSpPr/>
          <p:nvPr/>
        </p:nvSpPr>
        <p:spPr>
          <a:xfrm>
            <a:off x="5127979" y="7534693"/>
            <a:ext cx="3843868" cy="1990280"/>
          </a:xfrm>
          <a:custGeom>
            <a:rect b="b" l="l" r="r" t="t"/>
            <a:pathLst>
              <a:path extrusionOk="0" h="2147692" w="4147881">
                <a:moveTo>
                  <a:pt x="4023421" y="2147692"/>
                </a:moveTo>
                <a:lnTo>
                  <a:pt x="124460" y="2147692"/>
                </a:lnTo>
                <a:cubicBezTo>
                  <a:pt x="55880" y="2147692"/>
                  <a:pt x="0" y="2091812"/>
                  <a:pt x="0" y="202323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023421" y="0"/>
                </a:lnTo>
                <a:cubicBezTo>
                  <a:pt x="4092001" y="0"/>
                  <a:pt x="4147881" y="55880"/>
                  <a:pt x="4147881" y="124460"/>
                </a:cubicBezTo>
                <a:lnTo>
                  <a:pt x="4147881" y="2023232"/>
                </a:lnTo>
                <a:cubicBezTo>
                  <a:pt x="4147881" y="2091812"/>
                  <a:pt x="4092001" y="2147692"/>
                  <a:pt x="4023421" y="2147692"/>
                </a:cubicBezTo>
                <a:close/>
              </a:path>
            </a:pathLst>
          </a:custGeom>
          <a:solidFill>
            <a:srgbClr val="FF88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3"/>
          <p:cNvSpPr/>
          <p:nvPr/>
        </p:nvSpPr>
        <p:spPr>
          <a:xfrm>
            <a:off x="4914454" y="7347863"/>
            <a:ext cx="4270918" cy="2177110"/>
          </a:xfrm>
          <a:custGeom>
            <a:rect b="b" l="l" r="r" t="t"/>
            <a:pathLst>
              <a:path extrusionOk="0" h="2177110" w="4270918">
                <a:moveTo>
                  <a:pt x="0" y="0"/>
                </a:moveTo>
                <a:lnTo>
                  <a:pt x="4270918" y="0"/>
                </a:lnTo>
                <a:lnTo>
                  <a:pt x="4270918" y="2177110"/>
                </a:lnTo>
                <a:lnTo>
                  <a:pt x="0" y="2177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5047" l="0" r="0" t="0"/>
            </a:stretch>
          </a:blipFill>
          <a:ln>
            <a:noFill/>
          </a:ln>
        </p:spPr>
      </p:sp>
      <p:sp>
        <p:nvSpPr>
          <p:cNvPr id="272" name="Google Shape;272;p13"/>
          <p:cNvSpPr/>
          <p:nvPr/>
        </p:nvSpPr>
        <p:spPr>
          <a:xfrm>
            <a:off x="9301559" y="5571518"/>
            <a:ext cx="2758340" cy="3925375"/>
          </a:xfrm>
          <a:custGeom>
            <a:rect b="b" l="l" r="r" t="t"/>
            <a:pathLst>
              <a:path extrusionOk="0" h="3925375" w="2758340">
                <a:moveTo>
                  <a:pt x="0" y="0"/>
                </a:moveTo>
                <a:lnTo>
                  <a:pt x="2758340" y="0"/>
                </a:lnTo>
                <a:lnTo>
                  <a:pt x="2758340" y="3925375"/>
                </a:lnTo>
                <a:lnTo>
                  <a:pt x="0" y="3925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14707" l="0" r="0" t="0"/>
            </a:stretch>
          </a:blipFill>
          <a:ln>
            <a:noFill/>
          </a:ln>
        </p:spPr>
      </p:sp>
      <p:sp>
        <p:nvSpPr>
          <p:cNvPr id="273" name="Google Shape;273;p13"/>
          <p:cNvSpPr/>
          <p:nvPr/>
        </p:nvSpPr>
        <p:spPr>
          <a:xfrm>
            <a:off x="5111328" y="1295373"/>
            <a:ext cx="3142416" cy="3463826"/>
          </a:xfrm>
          <a:custGeom>
            <a:rect b="b" l="l" r="r" t="t"/>
            <a:pathLst>
              <a:path extrusionOk="0" h="3737782" w="3390951">
                <a:moveTo>
                  <a:pt x="3266491" y="3737782"/>
                </a:moveTo>
                <a:lnTo>
                  <a:pt x="124460" y="3737782"/>
                </a:lnTo>
                <a:cubicBezTo>
                  <a:pt x="55880" y="3737782"/>
                  <a:pt x="0" y="3681902"/>
                  <a:pt x="0" y="361332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266491" y="0"/>
                </a:lnTo>
                <a:cubicBezTo>
                  <a:pt x="3335071" y="0"/>
                  <a:pt x="3390951" y="55880"/>
                  <a:pt x="3390951" y="124460"/>
                </a:cubicBezTo>
                <a:lnTo>
                  <a:pt x="3390951" y="3613322"/>
                </a:lnTo>
                <a:cubicBezTo>
                  <a:pt x="3390951" y="3681902"/>
                  <a:pt x="3335071" y="3737782"/>
                  <a:pt x="3266491" y="3737782"/>
                </a:cubicBezTo>
                <a:close/>
              </a:path>
            </a:pathLst>
          </a:custGeom>
          <a:solidFill>
            <a:srgbClr val="2B7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3"/>
          <p:cNvSpPr/>
          <p:nvPr/>
        </p:nvSpPr>
        <p:spPr>
          <a:xfrm>
            <a:off x="8593939" y="1295373"/>
            <a:ext cx="3465961" cy="3463826"/>
          </a:xfrm>
          <a:custGeom>
            <a:rect b="b" l="l" r="r" t="t"/>
            <a:pathLst>
              <a:path extrusionOk="0" h="3737782" w="3740085">
                <a:moveTo>
                  <a:pt x="3615624" y="3737782"/>
                </a:moveTo>
                <a:lnTo>
                  <a:pt x="124460" y="3737782"/>
                </a:lnTo>
                <a:cubicBezTo>
                  <a:pt x="55880" y="3737782"/>
                  <a:pt x="0" y="3681902"/>
                  <a:pt x="0" y="361332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615624" y="0"/>
                </a:lnTo>
                <a:cubicBezTo>
                  <a:pt x="3684204" y="0"/>
                  <a:pt x="3740085" y="55880"/>
                  <a:pt x="3740085" y="124460"/>
                </a:cubicBezTo>
                <a:lnTo>
                  <a:pt x="3740085" y="3613322"/>
                </a:lnTo>
                <a:cubicBezTo>
                  <a:pt x="3740085" y="3681902"/>
                  <a:pt x="3684204" y="3737782"/>
                  <a:pt x="3615624" y="3737782"/>
                </a:cubicBezTo>
                <a:close/>
              </a:path>
            </a:pathLst>
          </a:custGeom>
          <a:solidFill>
            <a:srgbClr val="22A4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3"/>
          <p:cNvSpPr/>
          <p:nvPr/>
        </p:nvSpPr>
        <p:spPr>
          <a:xfrm>
            <a:off x="8458200" y="1485900"/>
            <a:ext cx="3303587" cy="3282288"/>
          </a:xfrm>
          <a:custGeom>
            <a:rect b="b" l="l" r="r" t="t"/>
            <a:pathLst>
              <a:path extrusionOk="0" h="3282288" w="3303587">
                <a:moveTo>
                  <a:pt x="0" y="0"/>
                </a:moveTo>
                <a:lnTo>
                  <a:pt x="3303586" y="0"/>
                </a:lnTo>
                <a:lnTo>
                  <a:pt x="3303586" y="3282288"/>
                </a:lnTo>
                <a:lnTo>
                  <a:pt x="0" y="3282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28070" l="-115" r="0" t="0"/>
            </a:stretch>
          </a:blipFill>
          <a:ln>
            <a:noFill/>
          </a:ln>
        </p:spPr>
      </p:sp>
      <p:sp>
        <p:nvSpPr>
          <p:cNvPr id="276" name="Google Shape;276;p13"/>
          <p:cNvSpPr/>
          <p:nvPr/>
        </p:nvSpPr>
        <p:spPr>
          <a:xfrm>
            <a:off x="5468019" y="1556487"/>
            <a:ext cx="2429034" cy="3202712"/>
          </a:xfrm>
          <a:custGeom>
            <a:rect b="b" l="l" r="r" t="t"/>
            <a:pathLst>
              <a:path extrusionOk="0" h="3202712" w="2429034">
                <a:moveTo>
                  <a:pt x="0" y="0"/>
                </a:moveTo>
                <a:lnTo>
                  <a:pt x="2429034" y="0"/>
                </a:lnTo>
                <a:lnTo>
                  <a:pt x="2429034" y="3202712"/>
                </a:lnTo>
                <a:lnTo>
                  <a:pt x="0" y="3202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61917" l="-2346" r="0" t="0"/>
            </a:stretch>
          </a:blipFill>
          <a:ln>
            <a:noFill/>
          </a:ln>
        </p:spPr>
      </p:sp>
      <p:sp>
        <p:nvSpPr>
          <p:cNvPr id="277" name="Google Shape;277;p13"/>
          <p:cNvSpPr/>
          <p:nvPr/>
        </p:nvSpPr>
        <p:spPr>
          <a:xfrm>
            <a:off x="5629204" y="4768188"/>
            <a:ext cx="3198727" cy="2389242"/>
          </a:xfrm>
          <a:custGeom>
            <a:rect b="b" l="l" r="r" t="t"/>
            <a:pathLst>
              <a:path extrusionOk="0" h="2389242" w="3198727">
                <a:moveTo>
                  <a:pt x="0" y="0"/>
                </a:moveTo>
                <a:lnTo>
                  <a:pt x="3198727" y="0"/>
                </a:lnTo>
                <a:lnTo>
                  <a:pt x="3198727" y="2389242"/>
                </a:lnTo>
                <a:lnTo>
                  <a:pt x="0" y="238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93358" l="0" r="0" t="0"/>
            </a:stretch>
          </a:blipFill>
          <a:ln>
            <a:noFill/>
          </a:ln>
        </p:spPr>
      </p:sp>
      <p:sp>
        <p:nvSpPr>
          <p:cNvPr id="278" name="Google Shape;278;p13"/>
          <p:cNvSpPr/>
          <p:nvPr/>
        </p:nvSpPr>
        <p:spPr>
          <a:xfrm>
            <a:off x="12801600" y="7330412"/>
            <a:ext cx="40386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УПРАЖНЕНИЕ 3.  «БУМАЖНЫЙ ЧЕЛОВЕЧЕК»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CF5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/>
          <p:nvPr/>
        </p:nvSpPr>
        <p:spPr>
          <a:xfrm flipH="1">
            <a:off x="0" y="0"/>
            <a:ext cx="11287683" cy="10287001"/>
          </a:xfrm>
          <a:prstGeom prst="teardrop">
            <a:avLst>
              <a:gd fmla="val 100000" name="adj"/>
            </a:avLst>
          </a:prstGeom>
          <a:solidFill>
            <a:srgbClr val="D6E3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4"/>
          <p:cNvSpPr/>
          <p:nvPr/>
        </p:nvSpPr>
        <p:spPr>
          <a:xfrm>
            <a:off x="1295400" y="1409700"/>
            <a:ext cx="85344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КАКОЕ НАКАЗАНИЕ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ВВОДИТСЯ ЗА БУЛЛИНГ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76923C"/>
                </a:solidFill>
                <a:latin typeface="Arial Black"/>
                <a:ea typeface="Arial Black"/>
                <a:cs typeface="Arial Black"/>
                <a:sym typeface="Arial Black"/>
              </a:rPr>
              <a:t>В РЕСПУБЛИКЕ КАЗАХСТАН</a:t>
            </a:r>
            <a:endParaRPr sz="3200">
              <a:solidFill>
                <a:srgbClr val="76923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5" name="Google Shape;285;p14"/>
          <p:cNvSpPr/>
          <p:nvPr/>
        </p:nvSpPr>
        <p:spPr>
          <a:xfrm>
            <a:off x="9144000" y="3741886"/>
            <a:ext cx="8336914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Понятие систематической травли «буллинг» было введено в законодательство РК в 2022 году через поправки в закон «О правах ребенка». С 16 июня 2024 года в Казахстане вступили в силу прямые нормы, устанавливающие ответственность за буллинг несовершеннолетних. Кодекс об административных правонарушениях (далее - КоАП) дополнили специальной статьёй 127-2 «Травля (буллинг, кибербуллинг) несовершеннолетнего».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ОНА ПРЕДУСМАТРИВАЕТ: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Первый случай буллинга: предупреждение либо штраф в размере 10 МРП (месячных расчётных показателей).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Повторный случай в течение года: штраф повышается до 30 МРП.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Если травлю совершил подросток 12–15 лет: административная санкция (предупреждение или штраф) налагается на родителей или законных представителей ребёнка в размере 10 МРП. Подростки с 16 лет несут ответственность лично, хотя фактически штраф за них при необходимости также уплатят родители в порядке субсидиарной ответственности.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Отсутствие ответственности малолетних: дети младше 12 лет не подпадают под административные наказания – для них возможны лишь меры воспитательного воздействия в рамках школы.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4"/>
          <p:cNvSpPr/>
          <p:nvPr/>
        </p:nvSpPr>
        <p:spPr>
          <a:xfrm>
            <a:off x="1295401" y="4000500"/>
            <a:ext cx="6369684" cy="5373697"/>
          </a:xfrm>
          <a:custGeom>
            <a:rect b="b" l="l" r="r" t="t"/>
            <a:pathLst>
              <a:path extrusionOk="0" h="4114800" w="4877457">
                <a:moveTo>
                  <a:pt x="0" y="0"/>
                </a:moveTo>
                <a:lnTo>
                  <a:pt x="4877457" y="0"/>
                </a:lnTo>
                <a:lnTo>
                  <a:pt x="48774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CF5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/>
          <p:nvPr/>
        </p:nvSpPr>
        <p:spPr>
          <a:xfrm>
            <a:off x="2819400" y="3314700"/>
            <a:ext cx="1272540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 утверждении Правил профилактики травли (буллинга) ребенка. </a:t>
            </a:r>
            <a:r>
              <a:rPr i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Приказ Министра просвещения Республики Казахстан от 21 декабря 2022 года № 506. Зарегистрирован в Министерстве юстиции Республики Казахстан 21 декабря 2022 года № 31180.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 u="sng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https://adilet.zan.kz/rus/docs/V2200031180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CF5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/>
          <p:nvPr/>
        </p:nvSpPr>
        <p:spPr>
          <a:xfrm>
            <a:off x="6324600" y="4076700"/>
            <a:ext cx="590745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ИТОГ ТРЕНИНГА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CF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8632064" y="6021642"/>
            <a:ext cx="9351135" cy="1605326"/>
          </a:xfrm>
          <a:prstGeom prst="homePlate">
            <a:avLst>
              <a:gd fmla="val 50000" name="adj"/>
            </a:avLst>
          </a:prstGeom>
          <a:solidFill>
            <a:srgbClr val="D6E3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7467600" y="7853542"/>
            <a:ext cx="9947856" cy="1605326"/>
          </a:xfrm>
          <a:prstGeom prst="homePlate">
            <a:avLst>
              <a:gd fmla="val 50000" name="adj"/>
            </a:avLst>
          </a:prstGeom>
          <a:solidFill>
            <a:srgbClr val="EAF1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659" y="0"/>
            <a:ext cx="10810741" cy="9791700"/>
          </a:xfrm>
          <a:prstGeom prst="teardrop">
            <a:avLst>
              <a:gd fmla="val 100000" name="adj"/>
            </a:avLst>
          </a:prstGeom>
          <a:solidFill>
            <a:srgbClr val="C2D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2699028" y="870104"/>
            <a:ext cx="731924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ЦЕЛИ ТРЕНИНГА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6172200" y="2166574"/>
            <a:ext cx="10363200" cy="1605326"/>
          </a:xfrm>
          <a:prstGeom prst="homePlate">
            <a:avLst>
              <a:gd fmla="val 50000" name="adj"/>
            </a:avLst>
          </a:prstGeom>
          <a:solidFill>
            <a:srgbClr val="EAF1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6173272" y="3998474"/>
            <a:ext cx="11581327" cy="1605326"/>
          </a:xfrm>
          <a:prstGeom prst="homePlate">
            <a:avLst>
              <a:gd fmla="val 50000" name="adj"/>
            </a:avLst>
          </a:prstGeom>
          <a:solidFill>
            <a:srgbClr val="D6E3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9739700" y="8179151"/>
            <a:ext cx="67056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Дать практические инструменты для взаимодействия с детьми и школой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7543800" y="2471637"/>
            <a:ext cx="78207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Познакомить родителей с формами и признаками буллинга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911062" y="6142937"/>
            <a:ext cx="666119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Научить родителей эффективным способам поддержки ребенка и профилактики буллинга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52399" y="3238500"/>
            <a:ext cx="8903707" cy="6329726"/>
          </a:xfrm>
          <a:custGeom>
            <a:rect b="b" l="l" r="r" t="t"/>
            <a:pathLst>
              <a:path extrusionOk="0" h="7039097" w="9901543">
                <a:moveTo>
                  <a:pt x="0" y="0"/>
                </a:moveTo>
                <a:lnTo>
                  <a:pt x="9901543" y="0"/>
                </a:lnTo>
                <a:lnTo>
                  <a:pt x="9901543" y="7039097"/>
                </a:lnTo>
                <a:lnTo>
                  <a:pt x="0" y="7039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2"/>
          <p:cNvSpPr/>
          <p:nvPr/>
        </p:nvSpPr>
        <p:spPr>
          <a:xfrm>
            <a:off x="8338108" y="4313282"/>
            <a:ext cx="839358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Показать роль семьи в формировании поведения и мировоззрения ребенка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CF5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7489065" y="0"/>
            <a:ext cx="10810741" cy="9791700"/>
          </a:xfrm>
          <a:prstGeom prst="teardrop">
            <a:avLst>
              <a:gd fmla="val 100000" name="adj"/>
            </a:avLst>
          </a:prstGeom>
          <a:solidFill>
            <a:srgbClr val="C2D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703858" y="1028700"/>
            <a:ext cx="572624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ТАКОЕ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76923C"/>
                </a:solidFill>
                <a:latin typeface="Arial Black"/>
                <a:ea typeface="Arial Black"/>
                <a:cs typeface="Arial Black"/>
                <a:sym typeface="Arial Black"/>
              </a:rPr>
              <a:t>БУЛЛИНГ?</a:t>
            </a:r>
            <a:endParaRPr b="0" i="0" sz="6000" u="none" cap="none" strike="noStrike">
              <a:solidFill>
                <a:srgbClr val="76923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711283" y="3848100"/>
            <a:ext cx="579469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Травля (буллинг) ребенка </a:t>
            </a: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систематические (два и более раза) действия унизительного характера, преследование и (или) запугивание, в том числе направленные на принуждение к совершению или отказу от совершения какого-либо действия, а равно те же действия, совершенные публично или с использованием масс-медиа и (или) сетей телекоммуникаций, и (или) онлайн-платформ (кибербуллинг).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CF5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 flipH="1">
            <a:off x="-2" y="0"/>
            <a:ext cx="10744201" cy="9791700"/>
          </a:xfrm>
          <a:prstGeom prst="teardrop">
            <a:avLst>
              <a:gd fmla="val 100000" name="adj"/>
            </a:avLst>
          </a:prstGeom>
          <a:solidFill>
            <a:srgbClr val="C2D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5105400" y="2324100"/>
            <a:ext cx="9061209" cy="7962900"/>
          </a:xfrm>
          <a:custGeom>
            <a:rect b="b" l="l" r="r" t="t"/>
            <a:pathLst>
              <a:path extrusionOk="0" h="7858116" w="8696104">
                <a:moveTo>
                  <a:pt x="0" y="0"/>
                </a:moveTo>
                <a:lnTo>
                  <a:pt x="8696104" y="0"/>
                </a:lnTo>
                <a:lnTo>
                  <a:pt x="8696104" y="7858116"/>
                </a:lnTo>
                <a:lnTo>
                  <a:pt x="0" y="78581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4"/>
          <p:cNvSpPr/>
          <p:nvPr/>
        </p:nvSpPr>
        <p:spPr>
          <a:xfrm>
            <a:off x="609600" y="2987635"/>
            <a:ext cx="5802341" cy="381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54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5 ОТЛИЧИЙ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обычного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школьного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конфликта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 травли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0474732" y="723900"/>
            <a:ext cx="7383753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ЧЕМ БУЛЛИНГ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ОТЛИЧАЕТСЯ ОТ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76923C"/>
                </a:solidFill>
                <a:latin typeface="Arial Black"/>
                <a:ea typeface="Arial Black"/>
                <a:cs typeface="Arial Black"/>
                <a:sym typeface="Arial Black"/>
              </a:rPr>
              <a:t>КОНФЛИКТА?</a:t>
            </a:r>
            <a:endParaRPr b="0" i="0" sz="6000" u="none" cap="none" strike="noStrike">
              <a:solidFill>
                <a:srgbClr val="76923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>
            <a:off x="92357" y="4632114"/>
            <a:ext cx="5901261" cy="2406638"/>
          </a:xfrm>
          <a:custGeom>
            <a:rect b="b" l="l" r="r" t="t"/>
            <a:pathLst>
              <a:path extrusionOk="0" h="8233632" w="10063328">
                <a:moveTo>
                  <a:pt x="0" y="0"/>
                </a:moveTo>
                <a:lnTo>
                  <a:pt x="10063328" y="0"/>
                </a:lnTo>
                <a:lnTo>
                  <a:pt x="10063328" y="8233632"/>
                </a:lnTo>
                <a:lnTo>
                  <a:pt x="0" y="8233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5"/>
          <p:cNvSpPr/>
          <p:nvPr/>
        </p:nvSpPr>
        <p:spPr>
          <a:xfrm>
            <a:off x="559433" y="597075"/>
            <a:ext cx="6810418" cy="3046114"/>
          </a:xfrm>
          <a:custGeom>
            <a:rect b="b" l="l" r="r" t="t"/>
            <a:pathLst>
              <a:path extrusionOk="0" h="6270343" w="14019060">
                <a:moveTo>
                  <a:pt x="0" y="0"/>
                </a:moveTo>
                <a:lnTo>
                  <a:pt x="14019060" y="0"/>
                </a:lnTo>
                <a:lnTo>
                  <a:pt x="14019060" y="6270344"/>
                </a:lnTo>
                <a:lnTo>
                  <a:pt x="0" y="6270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5"/>
          <p:cNvSpPr/>
          <p:nvPr/>
        </p:nvSpPr>
        <p:spPr>
          <a:xfrm>
            <a:off x="3581400" y="8833839"/>
            <a:ext cx="686290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Конфликт можно разрешить. </a:t>
            </a: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 последнее и главное отличие. Травлю, в отличие от конфликта, можно только прекратить (в лучшем случае).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8377982" y="535756"/>
            <a:ext cx="747161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Главное отличие травли от конфликта – неравные силы.</a:t>
            </a:r>
            <a:b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 конфликте обе стороны одинаково сильны и могут равноценно влиять на ситуацию. В случае травли жертва ощущает себя беспомощной.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4138098" y="3652434"/>
            <a:ext cx="746976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Конфликт чаще возникает спонтанно.</a:t>
            </a: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Он не планируется заранее и сопровождается выплеском накопившихся эмоций. Травля – это спланированное систематическое унижение одного ребёнка группой других детей.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6423295" y="5323513"/>
            <a:ext cx="6427504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 конфликте обе стороны ответственны за происходящее.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 случае травли жертва не виновата в случившемся. Она не выбирала такую ситуацию. И стать жертвой может любой ребёнок.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0972800" y="7283329"/>
            <a:ext cx="6549182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Конфликт длится недолго.</a:t>
            </a: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Стороны стараются уладить его как можно быстрее. Травля же – регулярно повторяющееся действие, цель которого намеренно унизить жертву, а суть в эмоциональном или физическом насилии.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482688" y="159297"/>
            <a:ext cx="2895600" cy="3536611"/>
          </a:xfrm>
          <a:custGeom>
            <a:rect b="b" l="l" r="r" t="t"/>
            <a:pathLst>
              <a:path extrusionOk="0" h="8959481" w="7335575">
                <a:moveTo>
                  <a:pt x="0" y="0"/>
                </a:moveTo>
                <a:lnTo>
                  <a:pt x="7335575" y="0"/>
                </a:lnTo>
                <a:lnTo>
                  <a:pt x="7335575" y="8959481"/>
                </a:lnTo>
                <a:lnTo>
                  <a:pt x="0" y="8959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5"/>
          <p:cNvSpPr/>
          <p:nvPr/>
        </p:nvSpPr>
        <p:spPr>
          <a:xfrm rot="-2049951">
            <a:off x="4225123" y="1235888"/>
            <a:ext cx="4065834" cy="1559411"/>
          </a:xfrm>
          <a:custGeom>
            <a:rect b="b" l="l" r="r" t="t"/>
            <a:pathLst>
              <a:path extrusionOk="0" h="1826046" w="4761027">
                <a:moveTo>
                  <a:pt x="0" y="0"/>
                </a:moveTo>
                <a:lnTo>
                  <a:pt x="4761027" y="0"/>
                </a:lnTo>
                <a:lnTo>
                  <a:pt x="4761027" y="1826047"/>
                </a:lnTo>
                <a:lnTo>
                  <a:pt x="0" y="1826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5"/>
          <p:cNvSpPr/>
          <p:nvPr/>
        </p:nvSpPr>
        <p:spPr>
          <a:xfrm>
            <a:off x="11963400" y="2512591"/>
            <a:ext cx="6156675" cy="2000098"/>
          </a:xfrm>
          <a:custGeom>
            <a:rect b="b" l="l" r="r" t="t"/>
            <a:pathLst>
              <a:path extrusionOk="0" h="6258289" w="14164851">
                <a:moveTo>
                  <a:pt x="0" y="0"/>
                </a:moveTo>
                <a:lnTo>
                  <a:pt x="14164852" y="0"/>
                </a:lnTo>
                <a:lnTo>
                  <a:pt x="14164852" y="6258288"/>
                </a:lnTo>
                <a:lnTo>
                  <a:pt x="0" y="6258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5"/>
          <p:cNvSpPr/>
          <p:nvPr/>
        </p:nvSpPr>
        <p:spPr>
          <a:xfrm flipH="1" rot="-1916339">
            <a:off x="12911735" y="885293"/>
            <a:ext cx="2881418" cy="3814343"/>
          </a:xfrm>
          <a:custGeom>
            <a:rect b="b" l="l" r="r" t="t"/>
            <a:pathLst>
              <a:path extrusionOk="0" h="3814343" w="2881418">
                <a:moveTo>
                  <a:pt x="2881418" y="0"/>
                </a:moveTo>
                <a:lnTo>
                  <a:pt x="0" y="0"/>
                </a:lnTo>
                <a:lnTo>
                  <a:pt x="0" y="3814343"/>
                </a:lnTo>
                <a:lnTo>
                  <a:pt x="2881418" y="3814343"/>
                </a:lnTo>
                <a:lnTo>
                  <a:pt x="2881418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5"/>
          <p:cNvSpPr/>
          <p:nvPr/>
        </p:nvSpPr>
        <p:spPr>
          <a:xfrm flipH="1" rot="2447794">
            <a:off x="10381022" y="2810715"/>
            <a:ext cx="3548796" cy="1559411"/>
          </a:xfrm>
          <a:custGeom>
            <a:rect b="b" l="l" r="r" t="t"/>
            <a:pathLst>
              <a:path extrusionOk="0" h="1826046" w="4761027">
                <a:moveTo>
                  <a:pt x="0" y="0"/>
                </a:moveTo>
                <a:lnTo>
                  <a:pt x="4761027" y="0"/>
                </a:lnTo>
                <a:lnTo>
                  <a:pt x="4761027" y="1826047"/>
                </a:lnTo>
                <a:lnTo>
                  <a:pt x="0" y="1826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5"/>
          <p:cNvSpPr/>
          <p:nvPr/>
        </p:nvSpPr>
        <p:spPr>
          <a:xfrm flipH="1">
            <a:off x="681841" y="5067754"/>
            <a:ext cx="3979068" cy="3242940"/>
          </a:xfrm>
          <a:custGeom>
            <a:rect b="b" l="l" r="r" t="t"/>
            <a:pathLst>
              <a:path extrusionOk="0" h="5563241" w="6826063">
                <a:moveTo>
                  <a:pt x="6826063" y="0"/>
                </a:moveTo>
                <a:lnTo>
                  <a:pt x="0" y="0"/>
                </a:lnTo>
                <a:lnTo>
                  <a:pt x="0" y="5563241"/>
                </a:lnTo>
                <a:lnTo>
                  <a:pt x="6826063" y="5563241"/>
                </a:lnTo>
                <a:lnTo>
                  <a:pt x="6826063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5"/>
          <p:cNvSpPr/>
          <p:nvPr/>
        </p:nvSpPr>
        <p:spPr>
          <a:xfrm rot="-2049951">
            <a:off x="3478197" y="5503984"/>
            <a:ext cx="2852910" cy="1094206"/>
          </a:xfrm>
          <a:custGeom>
            <a:rect b="b" l="l" r="r" t="t"/>
            <a:pathLst>
              <a:path extrusionOk="0" h="1826046" w="4761027">
                <a:moveTo>
                  <a:pt x="0" y="0"/>
                </a:moveTo>
                <a:lnTo>
                  <a:pt x="4761027" y="0"/>
                </a:lnTo>
                <a:lnTo>
                  <a:pt x="4761027" y="1826047"/>
                </a:lnTo>
                <a:lnTo>
                  <a:pt x="0" y="1826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5"/>
          <p:cNvSpPr/>
          <p:nvPr/>
        </p:nvSpPr>
        <p:spPr>
          <a:xfrm>
            <a:off x="12685345" y="3969454"/>
            <a:ext cx="5614670" cy="2968756"/>
          </a:xfrm>
          <a:custGeom>
            <a:rect b="b" l="l" r="r" t="t"/>
            <a:pathLst>
              <a:path extrusionOk="0" h="6082355" w="11503272">
                <a:moveTo>
                  <a:pt x="0" y="0"/>
                </a:moveTo>
                <a:lnTo>
                  <a:pt x="11503273" y="0"/>
                </a:lnTo>
                <a:lnTo>
                  <a:pt x="11503273" y="6082356"/>
                </a:lnTo>
                <a:lnTo>
                  <a:pt x="0" y="6082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5"/>
          <p:cNvSpPr/>
          <p:nvPr/>
        </p:nvSpPr>
        <p:spPr>
          <a:xfrm rot="-2049951">
            <a:off x="1158860" y="8222610"/>
            <a:ext cx="3608148" cy="1383870"/>
          </a:xfrm>
          <a:custGeom>
            <a:rect b="b" l="l" r="r" t="t"/>
            <a:pathLst>
              <a:path extrusionOk="0" h="1826046" w="4761027">
                <a:moveTo>
                  <a:pt x="0" y="0"/>
                </a:moveTo>
                <a:lnTo>
                  <a:pt x="4761027" y="0"/>
                </a:lnTo>
                <a:lnTo>
                  <a:pt x="4761027" y="1826047"/>
                </a:lnTo>
                <a:lnTo>
                  <a:pt x="0" y="1826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5"/>
          <p:cNvSpPr/>
          <p:nvPr/>
        </p:nvSpPr>
        <p:spPr>
          <a:xfrm rot="-2049951">
            <a:off x="8317087" y="7419757"/>
            <a:ext cx="2474466" cy="949057"/>
          </a:xfrm>
          <a:custGeom>
            <a:rect b="b" l="l" r="r" t="t"/>
            <a:pathLst>
              <a:path extrusionOk="0" h="1826046" w="4761027">
                <a:moveTo>
                  <a:pt x="0" y="0"/>
                </a:moveTo>
                <a:lnTo>
                  <a:pt x="4761027" y="0"/>
                </a:lnTo>
                <a:lnTo>
                  <a:pt x="4761027" y="1826047"/>
                </a:lnTo>
                <a:lnTo>
                  <a:pt x="0" y="1826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5"/>
          <p:cNvSpPr/>
          <p:nvPr/>
        </p:nvSpPr>
        <p:spPr>
          <a:xfrm flipH="1" rot="-1916339">
            <a:off x="5556311" y="6122992"/>
            <a:ext cx="2319756" cy="3070830"/>
          </a:xfrm>
          <a:custGeom>
            <a:rect b="b" l="l" r="r" t="t"/>
            <a:pathLst>
              <a:path extrusionOk="0" h="3814343" w="2881418">
                <a:moveTo>
                  <a:pt x="2881418" y="0"/>
                </a:moveTo>
                <a:lnTo>
                  <a:pt x="0" y="0"/>
                </a:lnTo>
                <a:lnTo>
                  <a:pt x="0" y="3814343"/>
                </a:lnTo>
                <a:lnTo>
                  <a:pt x="2881418" y="3814343"/>
                </a:lnTo>
                <a:lnTo>
                  <a:pt x="2881418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6629400" y="0"/>
            <a:ext cx="11658599" cy="9791700"/>
          </a:xfrm>
          <a:prstGeom prst="teardrop">
            <a:avLst>
              <a:gd fmla="val 100000" name="adj"/>
            </a:avLst>
          </a:prstGeom>
          <a:solidFill>
            <a:srgbClr val="C2D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0200" y="-1"/>
            <a:ext cx="9057067" cy="9057067"/>
          </a:xfrm>
          <a:prstGeom prst="teardrop">
            <a:avLst>
              <a:gd fmla="val 100000" name="adj"/>
            </a:avLst>
          </a:prstGeom>
          <a:noFill/>
          <a:ln>
            <a:noFill/>
          </a:ln>
        </p:spPr>
      </p:pic>
      <p:sp>
        <p:nvSpPr>
          <p:cNvPr id="152" name="Google Shape;152;p6"/>
          <p:cNvSpPr/>
          <p:nvPr/>
        </p:nvSpPr>
        <p:spPr>
          <a:xfrm>
            <a:off x="1066800" y="2705100"/>
            <a:ext cx="10287000" cy="477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 КАКИМИ ПОСЛЕДСТВИЯМИ МОЖЕТ СТОЛКНУТЬСЯ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ЧЕЛОВЕК, </a:t>
            </a:r>
            <a:r>
              <a:rPr b="1" lang="ru-RU" sz="5400">
                <a:solidFill>
                  <a:srgbClr val="76923C"/>
                </a:solidFill>
                <a:latin typeface="Arial Black"/>
                <a:ea typeface="Arial Black"/>
                <a:cs typeface="Arial Black"/>
                <a:sym typeface="Arial Black"/>
              </a:rPr>
              <a:t>КОТОРЫЙ В ШКОЛЕ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4F6128"/>
                </a:solidFill>
                <a:latin typeface="Arial Black"/>
                <a:ea typeface="Arial Black"/>
                <a:cs typeface="Arial Black"/>
                <a:sym typeface="Arial Black"/>
              </a:rPr>
              <a:t>ПОДВЕРГАЛСЯ БУЛЛИНГУ?</a:t>
            </a:r>
            <a:endParaRPr sz="5400">
              <a:solidFill>
                <a:srgbClr val="4F612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/>
          <p:nvPr/>
        </p:nvSpPr>
        <p:spPr>
          <a:xfrm>
            <a:off x="8273719" y="7488346"/>
            <a:ext cx="2077746" cy="120032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AF1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10173758" y="4985028"/>
            <a:ext cx="1110047" cy="120032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AF1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9041987" y="1424128"/>
            <a:ext cx="1511494" cy="120032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AF1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 flipH="1">
            <a:off x="-2" y="0"/>
            <a:ext cx="10383548" cy="9463020"/>
          </a:xfrm>
          <a:prstGeom prst="teardrop">
            <a:avLst>
              <a:gd fmla="val 100000" name="adj"/>
            </a:avLst>
          </a:prstGeom>
          <a:solidFill>
            <a:srgbClr val="C2D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933" y="1199602"/>
            <a:ext cx="10002894" cy="666859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2" name="Google Shape;162;p7"/>
          <p:cNvSpPr/>
          <p:nvPr/>
        </p:nvSpPr>
        <p:spPr>
          <a:xfrm>
            <a:off x="10799186" y="1132021"/>
            <a:ext cx="62902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РЕАКЦИЯ РЕБЕНКА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 БУЛЛИНГ БЫЛА</a:t>
            </a:r>
            <a:endParaRPr sz="54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10969121" y="2116971"/>
            <a:ext cx="286168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72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«бей»</a:t>
            </a:r>
            <a:endParaRPr sz="72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11430000" y="4384863"/>
            <a:ext cx="62902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РЕАКЦИЯ РЕБЕНКА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 БУЛЛИНГ БЫЛА</a:t>
            </a:r>
            <a:endParaRPr sz="54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11430000" y="5426738"/>
            <a:ext cx="669766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7200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«беги» «замри»</a:t>
            </a:r>
            <a:endParaRPr sz="72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10938601" y="7637705"/>
            <a:ext cx="643717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ОТНОШЕНИЯ С ОКРУЖАЮЩИМИ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7"/>
          <p:cNvCxnSpPr/>
          <p:nvPr/>
        </p:nvCxnSpPr>
        <p:spPr>
          <a:xfrm>
            <a:off x="10799186" y="3317300"/>
            <a:ext cx="6498214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p7"/>
          <p:cNvCxnSpPr/>
          <p:nvPr/>
        </p:nvCxnSpPr>
        <p:spPr>
          <a:xfrm>
            <a:off x="9041987" y="9258300"/>
            <a:ext cx="6498214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p7"/>
          <p:cNvCxnSpPr/>
          <p:nvPr/>
        </p:nvCxnSpPr>
        <p:spPr>
          <a:xfrm>
            <a:off x="10938601" y="6896100"/>
            <a:ext cx="6498214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/>
          <p:nvPr/>
        </p:nvSpPr>
        <p:spPr>
          <a:xfrm flipH="1">
            <a:off x="-3" y="-1"/>
            <a:ext cx="11287683" cy="10287001"/>
          </a:xfrm>
          <a:prstGeom prst="teardrop">
            <a:avLst>
              <a:gd fmla="val 100000" name="adj"/>
            </a:avLst>
          </a:prstGeom>
          <a:solidFill>
            <a:srgbClr val="D6E3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 flipH="1" rot="10800000">
            <a:off x="-1" y="6286500"/>
            <a:ext cx="6721771" cy="4000500"/>
          </a:xfrm>
          <a:custGeom>
            <a:rect b="b" l="l" r="r" t="t"/>
            <a:pathLst>
              <a:path extrusionOk="0" h="3131146" w="5261054">
                <a:moveTo>
                  <a:pt x="5261054" y="0"/>
                </a:moveTo>
                <a:lnTo>
                  <a:pt x="0" y="0"/>
                </a:lnTo>
                <a:lnTo>
                  <a:pt x="0" y="3131146"/>
                </a:lnTo>
                <a:lnTo>
                  <a:pt x="5261054" y="3131146"/>
                </a:lnTo>
                <a:lnTo>
                  <a:pt x="526105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8"/>
          <p:cNvSpPr/>
          <p:nvPr/>
        </p:nvSpPr>
        <p:spPr>
          <a:xfrm>
            <a:off x="8305800" y="2130025"/>
            <a:ext cx="1184564" cy="1085850"/>
          </a:xfrm>
          <a:prstGeom prst="sun">
            <a:avLst>
              <a:gd fmla="val 25000" name="adj"/>
            </a:avLst>
          </a:prstGeom>
          <a:solidFill>
            <a:srgbClr val="769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1676400" y="692732"/>
            <a:ext cx="5756704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600">
                <a:solidFill>
                  <a:srgbClr val="76923C"/>
                </a:solidFill>
                <a:latin typeface="Arial Black"/>
                <a:ea typeface="Arial Black"/>
                <a:cs typeface="Arial Black"/>
                <a:sym typeface="Arial Black"/>
              </a:rPr>
              <a:t>ПРИЗНАКИ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600">
                <a:solidFill>
                  <a:srgbClr val="76923C"/>
                </a:solidFill>
                <a:latin typeface="Arial Black"/>
                <a:ea typeface="Arial Black"/>
                <a:cs typeface="Arial Black"/>
                <a:sym typeface="Arial Black"/>
              </a:rPr>
              <a:t>БУЛЛИНГА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РЕБЕНКА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9758989" y="2256738"/>
            <a:ext cx="69497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ПРОБЛЕМЫ С ЕДОЙ ИЛИ СНОМ. </a:t>
            </a:r>
            <a:endParaRPr sz="32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112714" y="3622878"/>
            <a:ext cx="5830886" cy="6585190"/>
          </a:xfrm>
          <a:custGeom>
            <a:rect b="b" l="l" r="r" t="t"/>
            <a:pathLst>
              <a:path extrusionOk="0" h="5360201" w="4746214">
                <a:moveTo>
                  <a:pt x="0" y="0"/>
                </a:moveTo>
                <a:lnTo>
                  <a:pt x="4746214" y="0"/>
                </a:lnTo>
                <a:lnTo>
                  <a:pt x="4746214" y="5360200"/>
                </a:lnTo>
                <a:lnTo>
                  <a:pt x="0" y="5360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8"/>
          <p:cNvSpPr/>
          <p:nvPr/>
        </p:nvSpPr>
        <p:spPr>
          <a:xfrm>
            <a:off x="9758989" y="3609287"/>
            <a:ext cx="581864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ФИЗИЧЕСКИЕ СИМПТОМЫ</a:t>
            </a:r>
            <a:endParaRPr sz="32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9817036" y="4828890"/>
            <a:ext cx="728340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СТРЕМЛЕНИЕ ИЗБЕГАТЬ ДРУЗЕЙ,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ШКОЛУ И СОЦИАЛЬНЫЕ СЕТИ</a:t>
            </a:r>
            <a:endParaRPr sz="32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9829800" y="6591300"/>
            <a:ext cx="792422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НЕЖЕЛАНИЕ ГОВОРИТЬ О ДРУЗЬЯХ,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ШКОЛЕ ИЛИ СОЦИАЛЬНЫХ СЕТЯХ</a:t>
            </a:r>
            <a:endParaRPr sz="32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9817036" y="8222302"/>
            <a:ext cx="55467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ФИЗИЧЕСКИЕ ПРИЗНАКИ</a:t>
            </a:r>
            <a:endParaRPr sz="32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8305800" y="4830699"/>
            <a:ext cx="1184564" cy="1085850"/>
          </a:xfrm>
          <a:prstGeom prst="sun">
            <a:avLst>
              <a:gd fmla="val 25000" name="adj"/>
            </a:avLst>
          </a:prstGeom>
          <a:solidFill>
            <a:srgbClr val="769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8305800" y="3401822"/>
            <a:ext cx="1184564" cy="1085850"/>
          </a:xfrm>
          <a:prstGeom prst="sun">
            <a:avLst>
              <a:gd fmla="val 25000" name="adj"/>
            </a:avLst>
          </a:prstGeom>
          <a:solidFill>
            <a:srgbClr val="769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8388626" y="7791577"/>
            <a:ext cx="1184564" cy="1085850"/>
          </a:xfrm>
          <a:prstGeom prst="sun">
            <a:avLst>
              <a:gd fmla="val 25000" name="adj"/>
            </a:avLst>
          </a:prstGeom>
          <a:solidFill>
            <a:srgbClr val="769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8382000" y="6362700"/>
            <a:ext cx="1184564" cy="1085850"/>
          </a:xfrm>
          <a:prstGeom prst="sun">
            <a:avLst>
              <a:gd fmla="val 25000" name="adj"/>
            </a:avLst>
          </a:prstGeom>
          <a:solidFill>
            <a:srgbClr val="769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/>
          <p:nvPr/>
        </p:nvSpPr>
        <p:spPr>
          <a:xfrm>
            <a:off x="6172200" y="0"/>
            <a:ext cx="12115799" cy="10287000"/>
          </a:xfrm>
          <a:prstGeom prst="teardrop">
            <a:avLst>
              <a:gd fmla="val 100000" name="adj"/>
            </a:avLst>
          </a:prstGeom>
          <a:solidFill>
            <a:srgbClr val="C2D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6064747" y="4457700"/>
            <a:ext cx="11171132" cy="5829300"/>
          </a:xfrm>
          <a:custGeom>
            <a:rect b="b" l="l" r="r" t="t"/>
            <a:pathLst>
              <a:path extrusionOk="0" h="2827448" w="5418454">
                <a:moveTo>
                  <a:pt x="0" y="0"/>
                </a:moveTo>
                <a:lnTo>
                  <a:pt x="5418454" y="0"/>
                </a:lnTo>
                <a:lnTo>
                  <a:pt x="5418454" y="2827448"/>
                </a:lnTo>
                <a:lnTo>
                  <a:pt x="0" y="2827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9"/>
          <p:cNvSpPr/>
          <p:nvPr/>
        </p:nvSpPr>
        <p:spPr>
          <a:xfrm>
            <a:off x="1371600" y="3009900"/>
            <a:ext cx="6147645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6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РОЛЬ СЕМЬИ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ПРОФИЛАКТИКЕ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БУЛЛИНГА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Пользователь</dc:creator>
</cp:coreProperties>
</file>